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362" r:id="rId4"/>
    <p:sldId id="429" r:id="rId5"/>
    <p:sldId id="430" r:id="rId6"/>
    <p:sldId id="431" r:id="rId7"/>
    <p:sldId id="447" r:id="rId8"/>
    <p:sldId id="448" r:id="rId9"/>
    <p:sldId id="432" r:id="rId10"/>
    <p:sldId id="434" r:id="rId11"/>
    <p:sldId id="441" r:id="rId12"/>
    <p:sldId id="445" r:id="rId13"/>
    <p:sldId id="452" r:id="rId14"/>
    <p:sldId id="453" r:id="rId15"/>
    <p:sldId id="446" r:id="rId16"/>
    <p:sldId id="449" r:id="rId17"/>
    <p:sldId id="450" r:id="rId18"/>
    <p:sldId id="451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/>
              <a:t>20210827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대장 슬라이드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내부 테스트</a:t>
            </a:r>
            <a:r>
              <a:rPr lang="en-US" altLang="ko-KR" b="1" dirty="0" smtClean="0"/>
              <a:t>_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Graph 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Patch level model accuracy for D,M,N,NET(U) </a:t>
            </a:r>
            <a:r>
              <a:rPr lang="en-US" altLang="ko-KR" sz="1600" dirty="0" smtClean="0"/>
              <a:t>: 97.83%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Slide level model </a:t>
            </a:r>
            <a:r>
              <a:rPr lang="en-US" altLang="ko-KR" sz="1400" dirty="0" err="1" smtClean="0">
                <a:latin typeface="+mj-ea"/>
              </a:rPr>
              <a:t>acc</a:t>
            </a:r>
            <a:r>
              <a:rPr lang="en-US" altLang="ko-KR" sz="1400" dirty="0" smtClean="0">
                <a:latin typeface="+mj-ea"/>
              </a:rPr>
              <a:t> :  92.0%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047828"/>
              </p:ext>
            </p:extLst>
          </p:nvPr>
        </p:nvGraphicFramePr>
        <p:xfrm>
          <a:off x="3063854" y="1852948"/>
          <a:ext cx="3561390" cy="206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695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84695">
                  <a:extLst>
                    <a:ext uri="{9D8B030D-6E8A-4147-A177-3AD203B41FA5}">
                      <a16:colId xmlns:a16="http://schemas.microsoft.com/office/drawing/2014/main" val="176547005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1514456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altLang="ko-KR" sz="1100" dirty="0" smtClean="0"/>
                        <a:t>AI</a:t>
                      </a:r>
                      <a:br>
                        <a:rPr lang="en-US" altLang="ko-KR" sz="1100" dirty="0" smtClean="0"/>
                      </a:br>
                      <a:r>
                        <a:rPr lang="ko-KR" altLang="en-US" sz="1100" dirty="0" smtClean="0"/>
                        <a:t>예측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  <a:tr h="3454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642440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89647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47719" y="4229536"/>
            <a:ext cx="86947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>
                <a:latin typeface="+mj-ea"/>
              </a:rPr>
              <a:t>Feature_cube</a:t>
            </a:r>
            <a:r>
              <a:rPr lang="en-US" altLang="ko-KR" sz="1400" b="1" dirty="0" smtClean="0">
                <a:latin typeface="+mj-ea"/>
              </a:rPr>
              <a:t> (*)</a:t>
            </a:r>
            <a:endParaRPr lang="en-US" altLang="ko-KR" sz="1400" b="1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Patch level model accuracy for D,M,N,NET(U) : </a:t>
            </a:r>
            <a:r>
              <a:rPr lang="en-US" altLang="ko-KR" sz="1400" dirty="0" smtClean="0"/>
              <a:t>90.%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Slide level model </a:t>
            </a:r>
            <a:r>
              <a:rPr lang="en-US" altLang="ko-KR" sz="1400" dirty="0" err="1" smtClean="0">
                <a:latin typeface="+mj-ea"/>
              </a:rPr>
              <a:t>acc</a:t>
            </a:r>
            <a:r>
              <a:rPr lang="en-US" altLang="ko-KR" sz="1400" dirty="0" smtClean="0">
                <a:latin typeface="+mj-ea"/>
              </a:rPr>
              <a:t>: -%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FF0000"/>
                </a:solidFill>
                <a:latin typeface="+mj-ea"/>
              </a:rPr>
              <a:t>학습이 되지 않는 이슈가 있어서</a:t>
            </a:r>
            <a:r>
              <a:rPr lang="en-US" altLang="ko-KR" sz="1400" b="1" dirty="0" smtClean="0">
                <a:solidFill>
                  <a:srgbClr val="FF0000"/>
                </a:solidFill>
                <a:latin typeface="+mj-ea"/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  <a:latin typeface="+mj-ea"/>
              </a:rPr>
              <a:t>현재 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j-ea"/>
              </a:rPr>
              <a:t>lossDiff</a:t>
            </a:r>
            <a:r>
              <a:rPr lang="en-US" altLang="ko-KR" sz="1400" b="1" dirty="0" smtClean="0">
                <a:solidFill>
                  <a:srgbClr val="FF0000"/>
                </a:solidFill>
                <a:latin typeface="+mj-ea"/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  <a:latin typeface="+mj-ea"/>
              </a:rPr>
              <a:t>모델을 우선적으로 적용하여 실험 중</a:t>
            </a:r>
            <a:endParaRPr lang="en-US" altLang="ko-KR" sz="1400" b="1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7719" y="6047670"/>
            <a:ext cx="7182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* </a:t>
            </a:r>
            <a:r>
              <a:rPr lang="en-US" altLang="ko-KR" sz="1600" strike="sngStrike" dirty="0" smtClean="0"/>
              <a:t>Feature </a:t>
            </a:r>
            <a:r>
              <a:rPr lang="ko-KR" altLang="en-US" sz="1600" strike="sngStrike" dirty="0" smtClean="0"/>
              <a:t>모델 개발 후 성능 비교를 통해서 통합 여부 결정 논의 </a:t>
            </a:r>
            <a:endParaRPr lang="ko-KR" altLang="en-US" sz="1600" strike="sngStrike" dirty="0"/>
          </a:p>
        </p:txBody>
      </p:sp>
    </p:spTree>
    <p:extLst>
      <p:ext uri="{BB962C8B-B14F-4D97-AF65-F5344CB8AC3E}">
        <p14:creationId xmlns:p14="http://schemas.microsoft.com/office/powerpoint/2010/main" val="74312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노이즈 필터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7591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</a:t>
            </a:r>
            <a:r>
              <a:rPr lang="ko-KR" altLang="en-US" b="1" dirty="0" smtClean="0"/>
              <a:t>필터 테스트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90548"/>
            <a:ext cx="8312727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모델 선택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	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대표 이미지 수집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모델이 유효 이미지로 분류 했으나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노이즈로 보이는 이미지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모델간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 결과의 차이를 보이는 </a:t>
            </a: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이미지들임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Acceptable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여부 분류 요청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병변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 확인 가능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/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불가능 여부 확인 요청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분류 결과 정보를 기준으로 모델 선택이 가능함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이슈 이미지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통합 모델에 투입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: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노이즈 이미지는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mal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로 분류되는 것을 확인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좀 더 강건한 노이즈 필터의 필요성이 확인되어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해당 분류 요청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3" y="4016725"/>
            <a:ext cx="3461033" cy="25318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839" y="4074914"/>
            <a:ext cx="3525408" cy="257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20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(</a:t>
            </a:r>
            <a:r>
              <a:rPr lang="ko-KR" altLang="en-US" b="1" dirty="0" smtClean="0">
                <a:solidFill>
                  <a:srgbClr val="FF0000"/>
                </a:solidFill>
              </a:rPr>
              <a:t>지난주 슬라이드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90548"/>
            <a:ext cx="831272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deeplabv3 </a:t>
            </a:r>
            <a:r>
              <a:rPr lang="ko-KR" altLang="en-US" sz="1400" dirty="0">
                <a:solidFill>
                  <a:srgbClr val="1D1C1D"/>
                </a:solidFill>
                <a:latin typeface="+mj-ea"/>
                <a:ea typeface="+mj-ea"/>
              </a:rPr>
              <a:t>모델 학습 </a:t>
            </a: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(</a:t>
            </a:r>
            <a:r>
              <a:rPr lang="ko-KR" altLang="en-US" sz="1400" dirty="0">
                <a:solidFill>
                  <a:srgbClr val="1D1C1D"/>
                </a:solidFill>
                <a:latin typeface="+mj-ea"/>
                <a:ea typeface="+mj-ea"/>
              </a:rPr>
              <a:t>완료</a:t>
            </a: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) 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이전보다 긍정적인 결과 확인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학습이 진행되며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 정확도 개선 확인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Deeplabv3</a:t>
            </a: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, mask r-</a:t>
            </a:r>
            <a:r>
              <a:rPr lang="en-US" altLang="ko-KR" sz="1400" dirty="0" err="1">
                <a:solidFill>
                  <a:srgbClr val="1D1C1D"/>
                </a:solidFill>
                <a:latin typeface="+mj-ea"/>
                <a:ea typeface="+mj-ea"/>
              </a:rPr>
              <a:t>cnn</a:t>
            </a: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rgbClr val="1D1C1D"/>
                </a:solidFill>
                <a:latin typeface="+mj-ea"/>
                <a:ea typeface="+mj-ea"/>
              </a:rPr>
              <a:t>모델 학습 과정 </a:t>
            </a:r>
            <a:r>
              <a:rPr lang="ko-KR" altLang="en-US" sz="1400" dirty="0" err="1">
                <a:solidFill>
                  <a:srgbClr val="1D1C1D"/>
                </a:solidFill>
                <a:latin typeface="+mj-ea"/>
                <a:ea typeface="+mj-ea"/>
              </a:rPr>
              <a:t>간결화</a:t>
            </a:r>
            <a:r>
              <a:rPr lang="ko-KR" altLang="en-US" sz="1400" dirty="0">
                <a:solidFill>
                  <a:srgbClr val="1D1C1D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(1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차 완료</a:t>
            </a: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) 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기존 코드의 전처리 코드 수정을 통해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학습 시간 단축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j-ea"/>
                <a:ea typeface="+mj-ea"/>
              </a:rPr>
              <a:t>maks</a:t>
            </a:r>
            <a:r>
              <a:rPr lang="en-US" altLang="ko-KR" sz="1400" dirty="0">
                <a:latin typeface="+mj-ea"/>
                <a:ea typeface="+mj-ea"/>
              </a:rPr>
              <a:t> r-</a:t>
            </a:r>
            <a:r>
              <a:rPr lang="en-US" altLang="ko-KR" sz="1400" dirty="0" err="1">
                <a:latin typeface="+mj-ea"/>
                <a:ea typeface="+mj-ea"/>
              </a:rPr>
              <a:t>cnn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모델 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학습 </a:t>
            </a:r>
            <a:r>
              <a:rPr lang="en-US" altLang="ko-KR" sz="1400" dirty="0" smtClean="0">
                <a:solidFill>
                  <a:srgbClr val="FF0000"/>
                </a:solidFill>
                <a:latin typeface="+mj-ea"/>
                <a:ea typeface="+mj-ea"/>
              </a:rPr>
              <a:t>(1</a:t>
            </a:r>
            <a:r>
              <a:rPr lang="ko-KR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차 완료</a:t>
            </a:r>
            <a:r>
              <a:rPr lang="en-US" altLang="ko-KR" sz="1400" dirty="0" smtClean="0">
                <a:latin typeface="+mj-ea"/>
                <a:ea typeface="+mj-ea"/>
              </a:rPr>
              <a:t>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+mj-ea"/>
                <a:ea typeface="+mj-ea"/>
              </a:rPr>
              <a:t>Deeplab</a:t>
            </a:r>
            <a:r>
              <a:rPr lang="ko-KR" altLang="en-US" sz="1400" dirty="0">
                <a:latin typeface="+mj-ea"/>
                <a:ea typeface="+mj-ea"/>
              </a:rPr>
              <a:t>과 동일하게 </a:t>
            </a:r>
            <a:r>
              <a:rPr lang="ko-KR" altLang="en-US" sz="1400" dirty="0" smtClean="0">
                <a:latin typeface="+mj-ea"/>
                <a:ea typeface="+mj-ea"/>
              </a:rPr>
              <a:t>중간 오류 </a:t>
            </a:r>
            <a:r>
              <a:rPr lang="ko-KR" altLang="en-US" sz="1400" dirty="0">
                <a:latin typeface="+mj-ea"/>
                <a:ea typeface="+mj-ea"/>
              </a:rPr>
              <a:t>없이 </a:t>
            </a:r>
            <a:r>
              <a:rPr lang="ko-KR" altLang="en-US" sz="1400" dirty="0" smtClean="0">
                <a:latin typeface="+mj-ea"/>
                <a:ea typeface="+mj-ea"/>
              </a:rPr>
              <a:t>학습이 진행 되었으나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en-US" altLang="ko-KR" sz="1400" dirty="0" smtClean="0">
                <a:solidFill>
                  <a:srgbClr val="FF0000"/>
                </a:solidFill>
                <a:latin typeface="+mj-ea"/>
                <a:ea typeface="+mj-ea"/>
              </a:rPr>
              <a:t>prediction</a:t>
            </a:r>
            <a:r>
              <a:rPr lang="ko-KR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을 생성하지 못함</a:t>
            </a:r>
            <a:endParaRPr lang="en-US" altLang="ko-KR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1D1C1D"/>
              </a:solidFill>
              <a:latin typeface="+mj-ea"/>
              <a:ea typeface="+mj-ea"/>
            </a:endParaRPr>
          </a:p>
        </p:txBody>
      </p:sp>
      <p:pic>
        <p:nvPicPr>
          <p:cNvPr id="1026" name="Picture 2" descr="Review: DeepLabv3 — Atrous Convolution (Semantic Segmentation) | by Sik-Ho  Tsang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72" y="4504544"/>
            <a:ext cx="7588015" cy="200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96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(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5575" y="647621"/>
            <a:ext cx="86947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Deeplabv3</a:t>
            </a:r>
            <a:r>
              <a:rPr lang="ko-KR" altLang="en-US" sz="1400" dirty="0" smtClean="0">
                <a:latin typeface="+mj-ea"/>
              </a:rPr>
              <a:t> 개발 결과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92.33</a:t>
            </a:r>
            <a:r>
              <a:rPr lang="en-US" altLang="ko-KR" sz="1400" dirty="0">
                <a:latin typeface="+mj-ea"/>
              </a:rPr>
              <a:t>%</a:t>
            </a:r>
            <a:r>
              <a:rPr lang="ko-KR" altLang="en-US" sz="1400" dirty="0">
                <a:latin typeface="+mj-ea"/>
              </a:rPr>
              <a:t>의 </a:t>
            </a:r>
            <a:r>
              <a:rPr lang="en-US" altLang="ko-KR" sz="1400" dirty="0">
                <a:latin typeface="+mj-ea"/>
              </a:rPr>
              <a:t>accuracy </a:t>
            </a:r>
            <a:r>
              <a:rPr lang="ko-KR" altLang="en-US" sz="1400" dirty="0" smtClean="0">
                <a:latin typeface="+mj-ea"/>
              </a:rPr>
              <a:t>값 확인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*background</a:t>
            </a:r>
            <a:r>
              <a:rPr lang="ko-KR" altLang="en-US" sz="1400" dirty="0">
                <a:latin typeface="+mj-ea"/>
              </a:rPr>
              <a:t>도 같이 </a:t>
            </a:r>
            <a:r>
              <a:rPr lang="ko-KR" altLang="en-US" sz="1400" dirty="0" smtClean="0">
                <a:latin typeface="+mj-ea"/>
              </a:rPr>
              <a:t>고려된 값으로 </a:t>
            </a:r>
            <a:r>
              <a:rPr lang="en-US" altLang="ko-KR" sz="1400" dirty="0" err="1" smtClean="0">
                <a:latin typeface="+mj-ea"/>
              </a:rPr>
              <a:t>acc</a:t>
            </a:r>
            <a:r>
              <a:rPr lang="ko-KR" altLang="en-US" sz="1400" dirty="0" smtClean="0">
                <a:latin typeface="+mj-ea"/>
              </a:rPr>
              <a:t>의 인플레이션 </a:t>
            </a:r>
            <a:r>
              <a:rPr lang="ko-KR" altLang="en-US" sz="1400" dirty="0">
                <a:latin typeface="+mj-ea"/>
              </a:rPr>
              <a:t>된 </a:t>
            </a:r>
            <a:r>
              <a:rPr lang="ko-KR" altLang="en-US" sz="1400" dirty="0" err="1" smtClean="0">
                <a:latin typeface="+mj-ea"/>
              </a:rPr>
              <a:t>경향있음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예상과 다르게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 </a:t>
            </a:r>
            <a:r>
              <a:rPr lang="en-US" altLang="ko-KR" sz="1400" dirty="0">
                <a:latin typeface="+mj-ea"/>
              </a:rPr>
              <a:t>low-level</a:t>
            </a:r>
            <a:r>
              <a:rPr lang="ko-KR" altLang="en-US" sz="1400" dirty="0">
                <a:latin typeface="+mj-ea"/>
              </a:rPr>
              <a:t>에서 더 높은 정확도를 </a:t>
            </a:r>
            <a:r>
              <a:rPr lang="ko-KR" altLang="en-US" sz="1400" dirty="0" smtClean="0">
                <a:latin typeface="+mj-ea"/>
              </a:rPr>
              <a:t>보임</a:t>
            </a:r>
            <a:endParaRPr lang="en-US" altLang="ko-KR" sz="1400" dirty="0" smtClean="0">
              <a:latin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190815"/>
            <a:ext cx="8177668" cy="39749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399" y="6165800"/>
            <a:ext cx="679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rgbClr val="FF0000"/>
                </a:solidFill>
              </a:rPr>
              <a:t>원본</a:t>
            </a:r>
            <a:endParaRPr lang="ko-KR" altLang="en-US" sz="160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7438" y="6177913"/>
            <a:ext cx="136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Ground truth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9257" y="6177913"/>
            <a:ext cx="136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prediction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42223" y="2384276"/>
            <a:ext cx="3616036" cy="43088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1D1C1D"/>
                </a:solidFill>
                <a:latin typeface="+mj-ea"/>
                <a:ea typeface="+mj-ea"/>
              </a:rPr>
              <a:t>high </a:t>
            </a:r>
            <a:r>
              <a:rPr lang="en-US" altLang="ko-KR" sz="1050" dirty="0">
                <a:solidFill>
                  <a:srgbClr val="1D1C1D"/>
                </a:solidFill>
                <a:latin typeface="+mj-ea"/>
                <a:ea typeface="+mj-ea"/>
              </a:rPr>
              <a:t>zoom-level</a:t>
            </a:r>
            <a:r>
              <a:rPr lang="ko-KR" altLang="en-US" sz="1050" dirty="0">
                <a:solidFill>
                  <a:srgbClr val="1D1C1D"/>
                </a:solidFill>
                <a:latin typeface="+mj-ea"/>
                <a:ea typeface="+mj-ea"/>
              </a:rPr>
              <a:t>과 </a:t>
            </a:r>
            <a:r>
              <a:rPr lang="en-US" altLang="ko-KR" sz="1050" dirty="0">
                <a:solidFill>
                  <a:srgbClr val="1D1C1D"/>
                </a:solidFill>
                <a:latin typeface="+mj-ea"/>
                <a:ea typeface="+mj-ea"/>
              </a:rPr>
              <a:t>low zoom-level </a:t>
            </a:r>
            <a:r>
              <a:rPr lang="ko-KR" altLang="en-US" sz="1050" dirty="0">
                <a:solidFill>
                  <a:srgbClr val="1D1C1D"/>
                </a:solidFill>
                <a:latin typeface="+mj-ea"/>
                <a:ea typeface="+mj-ea"/>
              </a:rPr>
              <a:t>사이에 있는 케이스에서 </a:t>
            </a:r>
            <a:r>
              <a:rPr lang="ko-KR" altLang="en-US" sz="1050" dirty="0" err="1">
                <a:solidFill>
                  <a:srgbClr val="1D1C1D"/>
                </a:solidFill>
                <a:latin typeface="+mj-ea"/>
                <a:ea typeface="+mj-ea"/>
              </a:rPr>
              <a:t>병</a:t>
            </a:r>
            <a:r>
              <a:rPr lang="ko-KR" altLang="en-US" sz="1050" dirty="0" err="1" smtClean="0">
                <a:solidFill>
                  <a:srgbClr val="1D1C1D"/>
                </a:solidFill>
                <a:latin typeface="+mj-ea"/>
                <a:ea typeface="+mj-ea"/>
              </a:rPr>
              <a:t>변을</a:t>
            </a:r>
            <a:r>
              <a:rPr lang="ko-KR" altLang="en-US" sz="1050" dirty="0" smtClean="0">
                <a:solidFill>
                  <a:srgbClr val="1D1C1D"/>
                </a:solidFill>
                <a:latin typeface="+mj-ea"/>
                <a:ea typeface="+mj-ea"/>
              </a:rPr>
              <a:t> </a:t>
            </a:r>
            <a:r>
              <a:rPr lang="ko-KR" altLang="en-US" sz="1050" dirty="0">
                <a:solidFill>
                  <a:srgbClr val="1D1C1D"/>
                </a:solidFill>
                <a:latin typeface="+mj-ea"/>
                <a:ea typeface="+mj-ea"/>
              </a:rPr>
              <a:t>놓치는 케이스가 다수 발견</a:t>
            </a:r>
            <a:endParaRPr lang="ko-KR" altLang="en-US" sz="1050" dirty="0">
              <a:latin typeface="+mj-ea"/>
              <a:ea typeface="+mj-ea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472546" y="2815164"/>
            <a:ext cx="1485207" cy="33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52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5575" y="531188"/>
            <a:ext cx="869470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Deeplabv3</a:t>
            </a:r>
            <a:r>
              <a:rPr lang="ko-KR" altLang="en-US" sz="1400" dirty="0" smtClean="0">
                <a:latin typeface="+mj-ea"/>
              </a:rPr>
              <a:t> 개발 결과</a:t>
            </a:r>
            <a:endParaRPr lang="en-US" altLang="ko-KR" sz="1400" dirty="0" smtClean="0">
              <a:latin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486" y="1195438"/>
            <a:ext cx="679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원본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6609" y="1202925"/>
            <a:ext cx="136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Ground truth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23573" y="1137202"/>
            <a:ext cx="136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prediction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D850686-C6DD-4A9A-9A12-7996F70D0B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69" y="1545678"/>
            <a:ext cx="2750518" cy="20120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27413CD-D45C-48A4-A77A-0F58B58ABD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732" y="1533992"/>
            <a:ext cx="2762551" cy="20208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B6348E1-1969-4757-B51D-357783C584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86" y="1545678"/>
            <a:ext cx="2760668" cy="20194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D898F0-B708-4683-AA83-CB801FB7B8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86" y="3714672"/>
            <a:ext cx="2750518" cy="20120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2E3523D-D699-4F44-9838-BEE239CC67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974" y="3705870"/>
            <a:ext cx="2750518" cy="20120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9E91B9-200F-42FB-9E00-DFB52AD68E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732" y="3705870"/>
            <a:ext cx="2762550" cy="202085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B48F4C-6C73-4849-82A5-DFA8919FDF6F}"/>
              </a:ext>
            </a:extLst>
          </p:cNvPr>
          <p:cNvSpPr/>
          <p:nvPr/>
        </p:nvSpPr>
        <p:spPr>
          <a:xfrm>
            <a:off x="7326900" y="458779"/>
            <a:ext cx="19078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2021S 0115077050101-227</a:t>
            </a:r>
          </a:p>
          <a:p>
            <a:r>
              <a:rPr lang="en-US" altLang="ko-KR" sz="1200" dirty="0"/>
              <a:t>Acc : 77.07</a:t>
            </a:r>
          </a:p>
          <a:p>
            <a:r>
              <a:rPr lang="en-US" altLang="ko-KR" sz="1200" dirty="0"/>
              <a:t>F1 : 44.19</a:t>
            </a:r>
          </a:p>
          <a:p>
            <a:r>
              <a:rPr lang="en-US" altLang="ko-KR" sz="1200" dirty="0"/>
              <a:t>MAE : 0.23</a:t>
            </a:r>
            <a:endParaRPr lang="ko-KR" alt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D8C534-1465-4BE1-9CE5-E063736BCFE0}"/>
              </a:ext>
            </a:extLst>
          </p:cNvPr>
          <p:cNvSpPr/>
          <p:nvPr/>
        </p:nvSpPr>
        <p:spPr>
          <a:xfrm>
            <a:off x="6659287" y="5796589"/>
            <a:ext cx="21884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2021S 0115077050101-522</a:t>
            </a:r>
          </a:p>
          <a:p>
            <a:r>
              <a:rPr lang="en-US" altLang="ko-KR" sz="1400" dirty="0"/>
              <a:t>Acc : 82.7</a:t>
            </a:r>
          </a:p>
          <a:p>
            <a:r>
              <a:rPr lang="en-US" altLang="ko-KR" sz="1400" dirty="0"/>
              <a:t>F1 : 82.06</a:t>
            </a:r>
          </a:p>
          <a:p>
            <a:r>
              <a:rPr lang="en-US" altLang="ko-KR" sz="1400" dirty="0"/>
              <a:t>MAE : 0.17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2142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5575" y="531188"/>
            <a:ext cx="869470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Deeplabv3</a:t>
            </a:r>
            <a:r>
              <a:rPr lang="ko-KR" altLang="en-US" sz="1400" dirty="0" smtClean="0">
                <a:latin typeface="+mj-ea"/>
              </a:rPr>
              <a:t> 개발 결과</a:t>
            </a:r>
            <a:endParaRPr lang="en-US" altLang="ko-KR" sz="1400" dirty="0" smtClean="0">
              <a:latin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8354" y="1222745"/>
            <a:ext cx="679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원본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21511" y="1235287"/>
            <a:ext cx="136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Ground truth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872" y="1188273"/>
            <a:ext cx="136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prediction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7414504-C3D7-48FE-873E-9B9A3A7F27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993" y="1643763"/>
            <a:ext cx="2750519" cy="20120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AB2B5ED-AE32-4A7E-926C-D5EE614330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60" y="1643763"/>
            <a:ext cx="2750519" cy="20120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6F92204-A838-48AE-A83D-70C30FE264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643763"/>
            <a:ext cx="2750518" cy="201205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96D6532-6345-404D-955F-396D6A6CFA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993" y="3891842"/>
            <a:ext cx="2750518" cy="201205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323F308-ABFC-4A84-B864-BBD77C4186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60" y="3891841"/>
            <a:ext cx="2750518" cy="201205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0AC7D1C-2A8E-4CF1-8328-A52C59C778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3891841"/>
            <a:ext cx="2750518" cy="201205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72B9864-2544-4F82-A7E1-612CD966BEE1}"/>
              </a:ext>
            </a:extLst>
          </p:cNvPr>
          <p:cNvSpPr/>
          <p:nvPr/>
        </p:nvSpPr>
        <p:spPr>
          <a:xfrm>
            <a:off x="7236105" y="531188"/>
            <a:ext cx="19078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2021S 0124324010101-399</a:t>
            </a:r>
          </a:p>
          <a:p>
            <a:r>
              <a:rPr lang="en-US" altLang="ko-KR" sz="1200" dirty="0"/>
              <a:t>Acc : 98.67</a:t>
            </a:r>
          </a:p>
          <a:p>
            <a:r>
              <a:rPr lang="en-US" altLang="ko-KR" sz="1200" dirty="0"/>
              <a:t>F1 : 93.15</a:t>
            </a:r>
          </a:p>
          <a:p>
            <a:r>
              <a:rPr lang="en-US" altLang="ko-KR" sz="1200" dirty="0"/>
              <a:t>MAE : 0.01</a:t>
            </a:r>
            <a:endParaRPr lang="ko-KR" alt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FD356F-2502-4E06-BC3A-92381B200065}"/>
              </a:ext>
            </a:extLst>
          </p:cNvPr>
          <p:cNvSpPr/>
          <p:nvPr/>
        </p:nvSpPr>
        <p:spPr>
          <a:xfrm>
            <a:off x="6915505" y="5903893"/>
            <a:ext cx="19431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2021S 0124324010101-599 </a:t>
            </a:r>
            <a:endParaRPr lang="en-US" altLang="ko-KR" sz="1200" dirty="0"/>
          </a:p>
          <a:p>
            <a:r>
              <a:rPr lang="en-US" altLang="ko-KR" sz="1200" dirty="0"/>
              <a:t>Acc : 98.12</a:t>
            </a:r>
          </a:p>
          <a:p>
            <a:r>
              <a:rPr lang="en-US" altLang="ko-KR" sz="1200" dirty="0"/>
              <a:t>F1 : 85.28</a:t>
            </a:r>
          </a:p>
          <a:p>
            <a:r>
              <a:rPr lang="en-US" altLang="ko-KR" sz="1200" dirty="0"/>
              <a:t>MAE : 0.02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5969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5575" y="531188"/>
            <a:ext cx="86947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+mj-ea"/>
              </a:rPr>
              <a:t>MaskRCNN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현재 트레이닝 자체가 불가능 </a:t>
            </a:r>
            <a:r>
              <a:rPr lang="ko-KR" altLang="en-US" sz="1400" dirty="0" err="1">
                <a:latin typeface="+mj-ea"/>
              </a:rPr>
              <a:t>한것은</a:t>
            </a:r>
            <a:r>
              <a:rPr lang="ko-KR" altLang="en-US" sz="1400" dirty="0">
                <a:latin typeface="+mj-ea"/>
              </a:rPr>
              <a:t> 아니나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학습 후 결과를 </a:t>
            </a:r>
            <a:r>
              <a:rPr lang="ko-KR" altLang="en-US" sz="1400" dirty="0" err="1">
                <a:latin typeface="+mj-ea"/>
              </a:rPr>
              <a:t>생성했을때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결과를 만들어내지 못함 </a:t>
            </a: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>
                <a:latin typeface="+mj-ea"/>
              </a:rPr>
              <a:t>학습이 되지 못한 것임</a:t>
            </a:r>
            <a:r>
              <a:rPr lang="en-US" altLang="ko-KR" sz="1400" dirty="0">
                <a:latin typeface="+mj-ea"/>
              </a:rPr>
              <a:t>) </a:t>
            </a:r>
            <a:endParaRPr lang="en-US" altLang="ko-KR" sz="1400" dirty="0" smtClean="0">
              <a:latin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41963" y="1711292"/>
            <a:ext cx="136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Ground truth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4559" y="1711292"/>
            <a:ext cx="136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prediction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D582A44F-7AED-4FEA-884F-C9E793B0AB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2" b="9230"/>
          <a:stretch/>
        </p:blipFill>
        <p:spPr bwMode="auto">
          <a:xfrm>
            <a:off x="274320" y="2103147"/>
            <a:ext cx="2172582" cy="217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120A8AF7-8E0D-4A9A-A888-309D41C09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2" b="8794"/>
          <a:stretch/>
        </p:blipFill>
        <p:spPr bwMode="auto">
          <a:xfrm>
            <a:off x="2924312" y="2092661"/>
            <a:ext cx="2172582" cy="218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30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611386"/>
              </p:ext>
            </p:extLst>
          </p:nvPr>
        </p:nvGraphicFramePr>
        <p:xfrm>
          <a:off x="260466" y="515389"/>
          <a:ext cx="8725593" cy="18330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75735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65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8/13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8/20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880779"/>
              </p:ext>
            </p:extLst>
          </p:nvPr>
        </p:nvGraphicFramePr>
        <p:xfrm>
          <a:off x="260465" y="2352040"/>
          <a:ext cx="8725593" cy="4217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82787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765665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2386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256 binary </a:t>
                      </a:r>
                      <a:r>
                        <a:rPr lang="ko-KR" altLang="en-US" sz="1200" dirty="0" smtClean="0"/>
                        <a:t>모델 설치 완료 </a:t>
                      </a: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 smtClean="0"/>
                        <a:t>메뉴얼</a:t>
                      </a:r>
                      <a:r>
                        <a:rPr lang="ko-KR" altLang="en-US" sz="1200" dirty="0" smtClean="0"/>
                        <a:t> 전달 완료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256</a:t>
                      </a:r>
                      <a:r>
                        <a:rPr lang="en-US" altLang="ko-KR" sz="1200" baseline="0" dirty="0" smtClean="0"/>
                        <a:t> binary </a:t>
                      </a:r>
                      <a:r>
                        <a:rPr lang="ko-KR" altLang="en-US" sz="1200" baseline="0" dirty="0" smtClean="0"/>
                        <a:t>모델 결과 확인</a:t>
                      </a:r>
                      <a:r>
                        <a:rPr lang="en-US" altLang="ko-KR" sz="1200" baseline="0" dirty="0" smtClean="0"/>
                        <a:t>,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Binary </a:t>
                      </a:r>
                      <a:r>
                        <a:rPr lang="ko-KR" altLang="en-US" sz="1200" baseline="0" dirty="0" smtClean="0"/>
                        <a:t>실효성을 위한 추가 업데이트 진행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440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NET </a:t>
                      </a:r>
                      <a:r>
                        <a:rPr lang="ko-KR" altLang="en-US" sz="1200" dirty="0" smtClean="0"/>
                        <a:t>업데이트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차 완료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C:\Users\kaist08\Desktop\AI-Project\scanner\colon\colon_net_graph_cnn</a:t>
                      </a:r>
                      <a:endParaRPr lang="ko-KR" altLang="en-US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Feature_cube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NET </a:t>
                      </a:r>
                      <a:r>
                        <a:rPr lang="ko-KR" altLang="en-US" sz="1200" dirty="0" smtClean="0"/>
                        <a:t>개발 중 오류 발견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LossDiff</a:t>
                      </a:r>
                      <a:r>
                        <a:rPr lang="ko-KR" altLang="en-US" sz="1200" dirty="0" smtClean="0"/>
                        <a:t>와 통합하여 진행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모델 인수 인계를 위한 담당 논의 중</a:t>
                      </a:r>
                      <a:endParaRPr lang="en-US" altLang="ko-KR" sz="1200" baseline="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917064"/>
              </p:ext>
            </p:extLst>
          </p:nvPr>
        </p:nvGraphicFramePr>
        <p:xfrm>
          <a:off x="260466" y="515388"/>
          <a:ext cx="8725593" cy="1179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29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8/13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8/20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750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 smtClean="0"/>
                        <a:t>Z:\01. </a:t>
                      </a:r>
                      <a:r>
                        <a:rPr lang="ko-KR" altLang="en-US" sz="900" dirty="0" smtClean="0"/>
                        <a:t>현미경 이미지 통합</a:t>
                      </a:r>
                      <a:r>
                        <a:rPr lang="en-US" altLang="ko-KR" sz="900" dirty="0" smtClean="0"/>
                        <a:t>\</a:t>
                      </a:r>
                      <a:r>
                        <a:rPr lang="ko-KR" altLang="en-US" sz="900" dirty="0" err="1" smtClean="0"/>
                        <a:t>파일럿용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20210528 colon </a:t>
                      </a:r>
                      <a:r>
                        <a:rPr lang="ko-KR" altLang="en-US" sz="900" dirty="0" smtClean="0"/>
                        <a:t>전문의 </a:t>
                      </a:r>
                      <a:r>
                        <a:rPr lang="en-US" altLang="ko-KR" sz="900" dirty="0" smtClean="0"/>
                        <a:t>annotation\2021.08 colon 2</a:t>
                      </a:r>
                      <a:r>
                        <a:rPr lang="ko-KR" altLang="en-US" sz="900" dirty="0" smtClean="0"/>
                        <a:t>차</a:t>
                      </a:r>
                      <a:r>
                        <a:rPr lang="en-US" altLang="ko-KR" sz="900" dirty="0" smtClean="0"/>
                        <a:t>-2 (1399</a:t>
                      </a:r>
                      <a:r>
                        <a:rPr lang="ko-KR" altLang="en-US" sz="900" dirty="0" smtClean="0"/>
                        <a:t>장</a:t>
                      </a:r>
                      <a:r>
                        <a:rPr lang="en-US" altLang="ko-KR" sz="900" dirty="0" smtClean="0"/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dirty="0" smtClean="0"/>
                        <a:t>Z:\01. </a:t>
                      </a:r>
                      <a:r>
                        <a:rPr lang="ko-KR" altLang="en-US" sz="800" dirty="0" smtClean="0"/>
                        <a:t>현미경 이미지 통합</a:t>
                      </a:r>
                      <a:r>
                        <a:rPr lang="en-US" altLang="ko-KR" sz="800" dirty="0" smtClean="0"/>
                        <a:t>\</a:t>
                      </a:r>
                      <a:r>
                        <a:rPr lang="ko-KR" altLang="en-US" sz="800" dirty="0" err="1" smtClean="0"/>
                        <a:t>파일럿용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20210528 colon </a:t>
                      </a:r>
                      <a:r>
                        <a:rPr lang="ko-KR" altLang="en-US" sz="800" dirty="0" smtClean="0"/>
                        <a:t>전문의 </a:t>
                      </a:r>
                      <a:r>
                        <a:rPr lang="en-US" altLang="ko-KR" sz="800" dirty="0" smtClean="0"/>
                        <a:t>annotation\2021.08 colon 2</a:t>
                      </a:r>
                      <a:r>
                        <a:rPr lang="ko-KR" altLang="en-US" sz="800" dirty="0" smtClean="0"/>
                        <a:t>차</a:t>
                      </a:r>
                      <a:r>
                        <a:rPr lang="en-US" altLang="ko-KR" sz="800" dirty="0" smtClean="0"/>
                        <a:t>-2 (1399</a:t>
                      </a:r>
                      <a:r>
                        <a:rPr lang="ko-KR" altLang="en-US" sz="800" dirty="0" smtClean="0"/>
                        <a:t>장</a:t>
                      </a:r>
                      <a:r>
                        <a:rPr lang="en-US" altLang="ko-KR" sz="800" dirty="0" smtClean="0"/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dirty="0" smtClean="0"/>
                        <a:t>Consistency </a:t>
                      </a:r>
                      <a:r>
                        <a:rPr lang="ko-KR" altLang="en-US" sz="800" dirty="0" smtClean="0"/>
                        <a:t>관련 내용 문서 확보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65231"/>
              </p:ext>
            </p:extLst>
          </p:nvPr>
        </p:nvGraphicFramePr>
        <p:xfrm>
          <a:off x="260466" y="1694868"/>
          <a:ext cx="8725593" cy="45350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2812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Noise </a:t>
                      </a:r>
                      <a:r>
                        <a:rPr lang="ko-KR" altLang="en-US" sz="1200" dirty="0" smtClean="0"/>
                        <a:t>이미지의 모델 대응력 </a:t>
                      </a:r>
                      <a:r>
                        <a:rPr lang="ko-KR" altLang="en-US" sz="1200" dirty="0" err="1" smtClean="0"/>
                        <a:t>확인중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780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7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디텍터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/>
                        <a:t>Segmentation </a:t>
                      </a:r>
                      <a:r>
                        <a:rPr lang="ko-KR" altLang="en-US" sz="1200" baseline="0" dirty="0" smtClean="0"/>
                        <a:t>모델 파일럿 테스트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smtClean="0"/>
                        <a:t>강현정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코드 정리 중 </a:t>
                      </a:r>
                      <a:endParaRPr lang="en-US" altLang="ko-KR" sz="1200" baseline="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추가 데이터로 모델 업데이트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smtClean="0"/>
                        <a:t>강현정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/>
                        <a:t>deeplabv3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793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segmentation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모델 연구 및 업데이트 데이터 적용 실험 중 </a:t>
                      </a:r>
                      <a:r>
                        <a:rPr lang="en-US" altLang="ko-KR" sz="1200" dirty="0" smtClean="0"/>
                        <a:t>(＇</a:t>
                      </a:r>
                      <a:r>
                        <a:rPr lang="ko-KR" altLang="en-US" sz="1200" dirty="0" err="1" smtClean="0"/>
                        <a:t>김태미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Weakly supervised </a:t>
                      </a:r>
                      <a:r>
                        <a:rPr lang="ko-KR" altLang="en-US" sz="1200" dirty="0" smtClean="0"/>
                        <a:t>관련 내용 정리 및 발표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데이터 추가 실험 중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817898"/>
                  </a:ext>
                </a:extLst>
              </a:tr>
              <a:tr h="460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46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5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398228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통합 모델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26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통합모델</a:t>
            </a:r>
            <a:r>
              <a:rPr lang="ko-KR" altLang="en-US" b="1" dirty="0" smtClean="0"/>
              <a:t> 테스트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지난 슬라이드 요약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통합 모델에 대한 성능과</a:t>
            </a:r>
            <a:r>
              <a:rPr lang="en-US" altLang="ko-KR" sz="1400" dirty="0" smtClean="0">
                <a:latin typeface="+mj-ea"/>
              </a:rPr>
              <a:t>, binary</a:t>
            </a:r>
            <a:r>
              <a:rPr lang="ko-KR" altLang="en-US" sz="1400" dirty="0" smtClean="0">
                <a:latin typeface="+mj-ea"/>
              </a:rPr>
              <a:t>를 제외한 모델의 결과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3630</a:t>
            </a:r>
            <a:r>
              <a:rPr lang="ko-KR" altLang="en-US" sz="1400" dirty="0" smtClean="0">
                <a:latin typeface="+mj-ea"/>
              </a:rPr>
              <a:t>건에 대한 테스트 공유됨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4" y="1271178"/>
            <a:ext cx="9052686" cy="27694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91255" y="3483032"/>
            <a:ext cx="947651" cy="133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716149" y="3483032"/>
            <a:ext cx="947651" cy="133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2019867" y="3291840"/>
            <a:ext cx="41563" cy="25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" idx="2"/>
            <a:endCxn id="19" idx="2"/>
          </p:cNvCxnSpPr>
          <p:nvPr/>
        </p:nvCxnSpPr>
        <p:spPr>
          <a:xfrm rot="16200000" flipH="1">
            <a:off x="3927528" y="1353589"/>
            <a:ext cx="12700" cy="4524894"/>
          </a:xfrm>
          <a:prstGeom prst="bentConnector3">
            <a:avLst>
              <a:gd name="adj1" fmla="val 592363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012601"/>
              </p:ext>
            </p:extLst>
          </p:nvPr>
        </p:nvGraphicFramePr>
        <p:xfrm>
          <a:off x="644567" y="4853774"/>
          <a:ext cx="32043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47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00547">
                  <a:extLst>
                    <a:ext uri="{9D8B030D-6E8A-4147-A177-3AD203B41FA5}">
                      <a16:colId xmlns:a16="http://schemas.microsoft.com/office/drawing/2014/main" val="1222439208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AI</a:t>
                      </a:r>
                      <a:r>
                        <a:rPr lang="ko-KR" altLang="en-US" sz="1400" dirty="0" smtClean="0"/>
                        <a:t>예측</a:t>
                      </a:r>
                    </a:p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2969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203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162483"/>
              </p:ext>
            </p:extLst>
          </p:nvPr>
        </p:nvGraphicFramePr>
        <p:xfrm>
          <a:off x="5241506" y="4853774"/>
          <a:ext cx="32043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47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00547">
                  <a:extLst>
                    <a:ext uri="{9D8B030D-6E8A-4147-A177-3AD203B41FA5}">
                      <a16:colId xmlns:a16="http://schemas.microsoft.com/office/drawing/2014/main" val="1765470058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altLang="ko-KR" sz="1100" dirty="0" smtClean="0"/>
                        <a:t>AI</a:t>
                      </a:r>
                      <a:r>
                        <a:rPr lang="ko-KR" altLang="en-US" sz="1100" dirty="0" smtClean="0"/>
                        <a:t>예측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2931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210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115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</a:tbl>
          </a:graphicData>
        </a:graphic>
      </p:graphicFrame>
      <p:sp>
        <p:nvSpPr>
          <p:cNvPr id="15" name="왼쪽/오른쪽 화살표 14"/>
          <p:cNvSpPr/>
          <p:nvPr/>
        </p:nvSpPr>
        <p:spPr>
          <a:xfrm rot="10800000">
            <a:off x="4154900" y="5519424"/>
            <a:ext cx="780649" cy="2977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52234" y="6337134"/>
            <a:ext cx="681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96.38%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7961999" y="6384918"/>
            <a:ext cx="681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95.68%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36502" y="4440565"/>
            <a:ext cx="189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Binary </a:t>
            </a:r>
            <a:r>
              <a:rPr lang="ko-KR" altLang="en-US" dirty="0" smtClean="0"/>
              <a:t>시나리오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87800" y="4496573"/>
            <a:ext cx="189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 class </a:t>
            </a:r>
            <a:r>
              <a:rPr lang="ko-KR" altLang="en-US" dirty="0" smtClean="0"/>
              <a:t>단독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4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5072" y="1164911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372543" y="5523797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223302" y="3499521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971731" y="1657934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48038" y="1044928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48038" y="2936243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48037" y="4837015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83769" y="718586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9680" y="2629334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218" y="4551140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694508" y="3271500"/>
            <a:ext cx="404747" cy="573934"/>
            <a:chOff x="5450408" y="3255368"/>
            <a:chExt cx="489744" cy="694460"/>
          </a:xfrm>
        </p:grpSpPr>
        <p:sp>
          <p:nvSpPr>
            <p:cNvPr id="15" name="원통 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통 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 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42" y="1119520"/>
            <a:ext cx="458233" cy="1130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15673" y="2259668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1176974"/>
            <a:ext cx="458233" cy="11303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81" y="1217648"/>
            <a:ext cx="458233" cy="113030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814380" y="3237721"/>
            <a:ext cx="655209" cy="641250"/>
            <a:chOff x="5813733" y="2418100"/>
            <a:chExt cx="1028944" cy="998571"/>
          </a:xfrm>
        </p:grpSpPr>
        <p:sp>
          <p:nvSpPr>
            <p:cNvPr id="23" name="타원 2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2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29" name="TextBox 28"/>
          <p:cNvSpPr txBox="1"/>
          <p:nvPr/>
        </p:nvSpPr>
        <p:spPr>
          <a:xfrm>
            <a:off x="2491320" y="385781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4483" y="2963850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643254" y="3159629"/>
            <a:ext cx="1059277" cy="1091666"/>
            <a:chOff x="7329147" y="1556828"/>
            <a:chExt cx="1572501" cy="171561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3173941" y="2113605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296100" y="1483095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145" y="1184960"/>
            <a:ext cx="1056632" cy="233845"/>
          </a:xfrm>
          <a:prstGeom prst="rect">
            <a:avLst/>
          </a:prstGeom>
        </p:spPr>
      </p:pic>
      <p:cxnSp>
        <p:nvCxnSpPr>
          <p:cNvPr id="39" name="꺾인 연결선 38"/>
          <p:cNvCxnSpPr>
            <a:stCxn id="85" idx="2"/>
            <a:endCxn id="23" idx="0"/>
          </p:cNvCxnSpPr>
          <p:nvPr/>
        </p:nvCxnSpPr>
        <p:spPr>
          <a:xfrm rot="5400000">
            <a:off x="4135962" y="1333216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91450" y="3862251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꺾인 연결선 40"/>
          <p:cNvCxnSpPr>
            <a:stCxn id="40" idx="2"/>
            <a:endCxn id="55" idx="0"/>
          </p:cNvCxnSpPr>
          <p:nvPr/>
        </p:nvCxnSpPr>
        <p:spPr>
          <a:xfrm rot="5400000">
            <a:off x="4744371" y="2923550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699240" y="5246264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780447" y="5734294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88829" y="5170300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6404" y="5270601"/>
            <a:ext cx="284526" cy="70183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0630" y="5270601"/>
            <a:ext cx="284526" cy="70183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17217" y="5270601"/>
            <a:ext cx="284526" cy="70183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84" y="5270469"/>
            <a:ext cx="284526" cy="701832"/>
          </a:xfrm>
          <a:prstGeom prst="rect">
            <a:avLst/>
          </a:prstGeom>
        </p:spPr>
      </p:pic>
      <p:cxnSp>
        <p:nvCxnSpPr>
          <p:cNvPr id="49" name="꺾인 연결선 48"/>
          <p:cNvCxnSpPr>
            <a:stCxn id="44" idx="0"/>
            <a:endCxn id="40" idx="2"/>
          </p:cNvCxnSpPr>
          <p:nvPr/>
        </p:nvCxnSpPr>
        <p:spPr>
          <a:xfrm rot="16200000" flipV="1">
            <a:off x="6928492" y="4115558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032491" y="5897699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13659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9020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3579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216454" y="5099367"/>
            <a:ext cx="655209" cy="641250"/>
            <a:chOff x="1066780" y="5164014"/>
            <a:chExt cx="655209" cy="641250"/>
          </a:xfrm>
        </p:grpSpPr>
        <p:sp>
          <p:nvSpPr>
            <p:cNvPr id="55" name="타원 5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4304378" y="3215985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96515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3" y="346010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714533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직사각형 66"/>
          <p:cNvSpPr/>
          <p:nvPr/>
        </p:nvSpPr>
        <p:spPr>
          <a:xfrm>
            <a:off x="4694844" y="3535080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691188" y="3773525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681918" y="4039654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2" y="319747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꺾인 연결선 70"/>
          <p:cNvCxnSpPr>
            <a:stCxn id="76" idx="6"/>
            <a:endCxn id="70" idx="1"/>
          </p:cNvCxnSpPr>
          <p:nvPr/>
        </p:nvCxnSpPr>
        <p:spPr>
          <a:xfrm flipV="1">
            <a:off x="4384678" y="3363700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>
            <a:off x="4385657" y="3388619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76" idx="6"/>
            <a:endCxn id="66" idx="1"/>
          </p:cNvCxnSpPr>
          <p:nvPr/>
        </p:nvCxnSpPr>
        <p:spPr>
          <a:xfrm>
            <a:off x="4384678" y="3552899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76" idx="6"/>
            <a:endCxn id="64" idx="1"/>
          </p:cNvCxnSpPr>
          <p:nvPr/>
        </p:nvCxnSpPr>
        <p:spPr>
          <a:xfrm>
            <a:off x="4384678" y="3552899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4703785" y="3282614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729469" y="3232274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3949441" y="3399995"/>
            <a:ext cx="344764" cy="347681"/>
            <a:chOff x="572642" y="3447654"/>
            <a:chExt cx="1905000" cy="1904997"/>
          </a:xfrm>
          <a:effectLst/>
        </p:grpSpPr>
        <p:pic>
          <p:nvPicPr>
            <p:cNvPr id="78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1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2837" y="3318500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83" name="타원 82"/>
          <p:cNvSpPr/>
          <p:nvPr/>
        </p:nvSpPr>
        <p:spPr>
          <a:xfrm>
            <a:off x="5712862" y="144556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684" y="1532126"/>
            <a:ext cx="436355" cy="46724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346875" y="2065582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3786121" y="5264721"/>
            <a:ext cx="1070791" cy="878559"/>
            <a:chOff x="5943796" y="2779089"/>
            <a:chExt cx="2735123" cy="235960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4781811" y="5377535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6684120" y="1363134"/>
            <a:ext cx="837762" cy="805232"/>
            <a:chOff x="5813733" y="2418100"/>
            <a:chExt cx="1028944" cy="998571"/>
          </a:xfrm>
        </p:grpSpPr>
        <p:sp>
          <p:nvSpPr>
            <p:cNvPr id="93" name="타원 9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9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99" name="꺾인 연결선 98"/>
          <p:cNvCxnSpPr>
            <a:stCxn id="83" idx="6"/>
            <a:endCxn id="93" idx="2"/>
          </p:cNvCxnSpPr>
          <p:nvPr/>
        </p:nvCxnSpPr>
        <p:spPr>
          <a:xfrm flipV="1">
            <a:off x="6368071" y="1765750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374338" y="214832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476" y="1914336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51" y="127933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직사각형 102"/>
          <p:cNvSpPr/>
          <p:nvPr/>
        </p:nvSpPr>
        <p:spPr>
          <a:xfrm>
            <a:off x="7809511" y="1986590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831664" y="1376669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꺾인 연결선 104"/>
          <p:cNvCxnSpPr>
            <a:stCxn id="93" idx="6"/>
            <a:endCxn id="102" idx="1"/>
          </p:cNvCxnSpPr>
          <p:nvPr/>
        </p:nvCxnSpPr>
        <p:spPr>
          <a:xfrm flipV="1">
            <a:off x="7521882" y="1445562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93" idx="6"/>
            <a:endCxn id="101" idx="1"/>
          </p:cNvCxnSpPr>
          <p:nvPr/>
        </p:nvCxnSpPr>
        <p:spPr>
          <a:xfrm>
            <a:off x="7521882" y="1765750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104" idx="3"/>
            <a:endCxn id="32" idx="0"/>
          </p:cNvCxnSpPr>
          <p:nvPr/>
        </p:nvCxnSpPr>
        <p:spPr>
          <a:xfrm flipH="1">
            <a:off x="8172893" y="1499780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101" idx="2"/>
          </p:cNvCxnSpPr>
          <p:nvPr/>
        </p:nvCxnSpPr>
        <p:spPr>
          <a:xfrm rot="5400000">
            <a:off x="6629762" y="1620742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685812" y="3245122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766152" y="3592484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11" name="원통 11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원통 11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원통 11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124049" y="399259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15" name="원통 1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원통 1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원통 1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오른쪽으로 구부러진 화살표 117"/>
          <p:cNvSpPr/>
          <p:nvPr/>
        </p:nvSpPr>
        <p:spPr>
          <a:xfrm rot="19063509">
            <a:off x="5749769" y="3896218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5611830" y="4004512"/>
            <a:ext cx="259026" cy="237471"/>
            <a:chOff x="572642" y="3447654"/>
            <a:chExt cx="1905000" cy="1904997"/>
          </a:xfrm>
          <a:effectLst/>
        </p:grpSpPr>
        <p:pic>
          <p:nvPicPr>
            <p:cNvPr id="120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1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2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3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4" name="오른쪽으로 구부러진 화살표 123"/>
          <p:cNvSpPr/>
          <p:nvPr/>
        </p:nvSpPr>
        <p:spPr>
          <a:xfrm rot="7865545">
            <a:off x="6039762" y="3579327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6192175" y="3579441"/>
            <a:ext cx="214478" cy="220902"/>
            <a:chOff x="4475812" y="3935257"/>
            <a:chExt cx="259519" cy="267291"/>
          </a:xfrm>
        </p:grpSpPr>
        <p:pic>
          <p:nvPicPr>
            <p:cNvPr id="126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8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9" name="TextBox 128"/>
          <p:cNvSpPr txBox="1"/>
          <p:nvPr/>
        </p:nvSpPr>
        <p:spPr>
          <a:xfrm>
            <a:off x="8021090" y="1109897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189774" y="1044927"/>
            <a:ext cx="2330966" cy="527175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110767" y="71786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 Preprocessing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7" y="1217648"/>
            <a:ext cx="1013761" cy="250061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379789" y="3634450"/>
            <a:ext cx="97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MRSX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" name="직선 화살표 연결선 138"/>
          <p:cNvCxnSpPr>
            <a:stCxn id="151" idx="7"/>
            <a:endCxn id="23" idx="2"/>
          </p:cNvCxnSpPr>
          <p:nvPr/>
        </p:nvCxnSpPr>
        <p:spPr>
          <a:xfrm flipV="1">
            <a:off x="2238391" y="3558346"/>
            <a:ext cx="575989" cy="1658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stCxn id="151" idx="7"/>
          </p:cNvCxnSpPr>
          <p:nvPr/>
        </p:nvCxnSpPr>
        <p:spPr>
          <a:xfrm flipV="1">
            <a:off x="2238391" y="2037564"/>
            <a:ext cx="4615071" cy="3179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1145647" y="379256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469" y="3879124"/>
            <a:ext cx="436355" cy="467249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765819" y="4447208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1523316" y="5099367"/>
            <a:ext cx="837762" cy="805232"/>
            <a:chOff x="5813733" y="2418100"/>
            <a:chExt cx="1028944" cy="998571"/>
          </a:xfrm>
        </p:grpSpPr>
        <p:sp>
          <p:nvSpPr>
            <p:cNvPr id="151" name="타원 15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5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pic>
        <p:nvPicPr>
          <p:cNvPr id="157" name="그림 1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5123" y="5127694"/>
            <a:ext cx="557455" cy="5251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1208050" y="5892203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저장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08808" y="569129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노이즈 제거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꺾인 연결선 163"/>
          <p:cNvCxnSpPr>
            <a:stCxn id="136" idx="3"/>
            <a:endCxn id="147" idx="0"/>
          </p:cNvCxnSpPr>
          <p:nvPr/>
        </p:nvCxnSpPr>
        <p:spPr>
          <a:xfrm>
            <a:off x="1395658" y="2467953"/>
            <a:ext cx="77594" cy="132460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stCxn id="149" idx="2"/>
            <a:endCxn id="157" idx="0"/>
          </p:cNvCxnSpPr>
          <p:nvPr/>
        </p:nvCxnSpPr>
        <p:spPr>
          <a:xfrm rot="5400000">
            <a:off x="922193" y="4590477"/>
            <a:ext cx="418876" cy="6555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149" idx="2"/>
            <a:endCxn id="151" idx="0"/>
          </p:cNvCxnSpPr>
          <p:nvPr/>
        </p:nvCxnSpPr>
        <p:spPr>
          <a:xfrm rot="16200000" flipH="1">
            <a:off x="1505529" y="4662698"/>
            <a:ext cx="390549" cy="4827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Binary </a:t>
            </a:r>
            <a:r>
              <a:rPr lang="ko-KR" altLang="en-US" b="1" dirty="0" smtClean="0"/>
              <a:t>업데이트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업데이트 계획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244174" y="5069758"/>
            <a:ext cx="1155469" cy="3077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512 size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922380" y="3833518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256 size</a:t>
            </a:r>
            <a:endParaRPr lang="ko-KR" altLang="en-US" sz="14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1464533" y="6030033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521 or 256</a:t>
            </a:r>
            <a:endParaRPr lang="ko-KR" altLang="en-US" sz="1400" b="1" dirty="0"/>
          </a:p>
        </p:txBody>
      </p:sp>
      <p:sp>
        <p:nvSpPr>
          <p:cNvPr id="3" name="오른쪽 화살표 2"/>
          <p:cNvSpPr/>
          <p:nvPr/>
        </p:nvSpPr>
        <p:spPr>
          <a:xfrm rot="16200000">
            <a:off x="2094358" y="5715338"/>
            <a:ext cx="1137402" cy="2667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2032293" y="6397847"/>
            <a:ext cx="190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256</a:t>
            </a:r>
            <a:r>
              <a:rPr lang="ko-KR" altLang="en-US" dirty="0" smtClean="0"/>
              <a:t>으로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557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4352430" y="875821"/>
            <a:ext cx="0" cy="5748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통합모델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테스트 </a:t>
            </a:r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mtClean="0">
                <a:latin typeface="+mj-ea"/>
              </a:rPr>
              <a:t>통합 모델 업데이트 결과</a:t>
            </a:r>
            <a:endParaRPr lang="en-US" altLang="ko-KR" sz="1400" dirty="0" smtClean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2160" r="50334"/>
          <a:stretch/>
        </p:blipFill>
        <p:spPr>
          <a:xfrm>
            <a:off x="78818" y="4099270"/>
            <a:ext cx="4087345" cy="221155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16149" y="3483032"/>
            <a:ext cx="947651" cy="133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63" y="2365476"/>
            <a:ext cx="4737335" cy="351899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rcRect l="50048" t="14638"/>
          <a:stretch/>
        </p:blipFill>
        <p:spPr>
          <a:xfrm>
            <a:off x="67047" y="1984619"/>
            <a:ext cx="4110886" cy="214917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32386" y="3616036"/>
            <a:ext cx="474682" cy="126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32386" y="5821355"/>
            <a:ext cx="474682" cy="126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74217" y="5389555"/>
            <a:ext cx="411316" cy="232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74217" y="3239126"/>
            <a:ext cx="411316" cy="232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4035457" y="1764431"/>
            <a:ext cx="1076199" cy="414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09389" y="1472188"/>
            <a:ext cx="12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업데이트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53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통합모델</a:t>
            </a:r>
            <a:r>
              <a:rPr lang="ko-KR" altLang="en-US" b="1" dirty="0" smtClean="0"/>
              <a:t> 추가 </a:t>
            </a:r>
            <a:r>
              <a:rPr lang="ko-KR" altLang="en-US" b="1" dirty="0" smtClean="0"/>
              <a:t>업데이트 </a:t>
            </a:r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70" y="968590"/>
            <a:ext cx="6258161" cy="56205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575" y="582084"/>
            <a:ext cx="696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en-US" altLang="ko-KR" dirty="0" err="1" smtClean="0"/>
              <a:t>conf</a:t>
            </a:r>
            <a:r>
              <a:rPr lang="en-US" altLang="ko-KR" dirty="0" smtClean="0"/>
              <a:t> score </a:t>
            </a:r>
            <a:r>
              <a:rPr lang="ko-KR" altLang="en-US" dirty="0" smtClean="0"/>
              <a:t>변경 </a:t>
            </a:r>
            <a:r>
              <a:rPr lang="ko-KR" altLang="en-US" dirty="0" err="1" smtClean="0"/>
              <a:t>할수</a:t>
            </a:r>
            <a:r>
              <a:rPr lang="ko-KR" altLang="en-US" dirty="0" smtClean="0"/>
              <a:t> 있도록 수정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67550" y="6550223"/>
            <a:ext cx="356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_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ori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파일을 복사해서 사용 요청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5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NET </a:t>
            </a:r>
            <a:r>
              <a:rPr lang="ko-KR" altLang="en-US" sz="2000" b="1" dirty="0" smtClean="0">
                <a:latin typeface="+mj-ea"/>
                <a:ea typeface="+mj-ea"/>
              </a:rPr>
              <a:t>업데이트 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529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32101</TotalTime>
  <Words>678</Words>
  <Application>Microsoft Office PowerPoint</Application>
  <PresentationFormat>화면 슬라이드 쇼(4:3)</PresentationFormat>
  <Paragraphs>235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340</cp:revision>
  <dcterms:created xsi:type="dcterms:W3CDTF">2021-03-24T07:36:17Z</dcterms:created>
  <dcterms:modified xsi:type="dcterms:W3CDTF">2021-08-27T03:21:55Z</dcterms:modified>
</cp:coreProperties>
</file>